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1" r:id="rId6"/>
    <p:sldId id="259" r:id="rId7"/>
    <p:sldId id="262" r:id="rId8"/>
    <p:sldId id="260" r:id="rId9"/>
    <p:sldId id="263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108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AA981-DBA9-4BD9-B017-6F3564F36E03}" type="datetimeFigureOut">
              <a:rPr lang="nl-NL" smtClean="0"/>
              <a:t>8-4-2016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CC6CA-1FBF-442F-8D05-29CA4D6A20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7859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AA981-DBA9-4BD9-B017-6F3564F36E03}" type="datetimeFigureOut">
              <a:rPr lang="nl-NL" smtClean="0"/>
              <a:t>8-4-2016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CC6CA-1FBF-442F-8D05-29CA4D6A20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4253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AA981-DBA9-4BD9-B017-6F3564F36E03}" type="datetimeFigureOut">
              <a:rPr lang="nl-NL" smtClean="0"/>
              <a:t>8-4-2016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CC6CA-1FBF-442F-8D05-29CA4D6A20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2419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AA981-DBA9-4BD9-B017-6F3564F36E03}" type="datetimeFigureOut">
              <a:rPr lang="nl-NL" smtClean="0"/>
              <a:t>8-4-2016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CC6CA-1FBF-442F-8D05-29CA4D6A20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2673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AA981-DBA9-4BD9-B017-6F3564F36E03}" type="datetimeFigureOut">
              <a:rPr lang="nl-NL" smtClean="0"/>
              <a:t>8-4-2016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CC6CA-1FBF-442F-8D05-29CA4D6A20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4336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AA981-DBA9-4BD9-B017-6F3564F36E03}" type="datetimeFigureOut">
              <a:rPr lang="nl-NL" smtClean="0"/>
              <a:t>8-4-2016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CC6CA-1FBF-442F-8D05-29CA4D6A20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8147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AA981-DBA9-4BD9-B017-6F3564F36E03}" type="datetimeFigureOut">
              <a:rPr lang="nl-NL" smtClean="0"/>
              <a:t>8-4-2016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CC6CA-1FBF-442F-8D05-29CA4D6A20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3767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AA981-DBA9-4BD9-B017-6F3564F36E03}" type="datetimeFigureOut">
              <a:rPr lang="nl-NL" smtClean="0"/>
              <a:t>8-4-2016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CC6CA-1FBF-442F-8D05-29CA4D6A20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7838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AA981-DBA9-4BD9-B017-6F3564F36E03}" type="datetimeFigureOut">
              <a:rPr lang="nl-NL" smtClean="0"/>
              <a:t>8-4-2016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CC6CA-1FBF-442F-8D05-29CA4D6A20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5163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AA981-DBA9-4BD9-B017-6F3564F36E03}" type="datetimeFigureOut">
              <a:rPr lang="nl-NL" smtClean="0"/>
              <a:t>8-4-2016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CC6CA-1FBF-442F-8D05-29CA4D6A20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5982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AA981-DBA9-4BD9-B017-6F3564F36E03}" type="datetimeFigureOut">
              <a:rPr lang="nl-NL" smtClean="0"/>
              <a:t>8-4-2016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CC6CA-1FBF-442F-8D05-29CA4D6A20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5645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AA981-DBA9-4BD9-B017-6F3564F36E03}" type="datetimeFigureOut">
              <a:rPr lang="nl-NL" smtClean="0"/>
              <a:t>8-4-2016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CC6CA-1FBF-442F-8D05-29CA4D6A20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5083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Hoe </a:t>
            </a:r>
            <a:r>
              <a:rPr lang="en-US" dirty="0" err="1" smtClean="0"/>
              <a:t>rijpt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eicel</a:t>
            </a:r>
            <a:r>
              <a:rPr lang="en-US" dirty="0" smtClean="0"/>
              <a:t>?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3282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Vrouwelijke</a:t>
            </a:r>
            <a:r>
              <a:rPr lang="en-US" dirty="0" smtClean="0"/>
              <a:t> </a:t>
            </a:r>
            <a:r>
              <a:rPr lang="en-US" dirty="0" err="1" smtClean="0"/>
              <a:t>geslachtorganen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3277" y="1773659"/>
            <a:ext cx="7305472" cy="438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55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632200" cy="1325563"/>
          </a:xfrm>
        </p:spPr>
        <p:txBody>
          <a:bodyPr/>
          <a:lstStyle/>
          <a:p>
            <a:r>
              <a:rPr lang="en-US" dirty="0" err="1" smtClean="0"/>
              <a:t>Eisprong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21300" y="452089"/>
            <a:ext cx="5837237" cy="5865368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838200" y="2286000"/>
            <a:ext cx="32893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 smtClean="0"/>
              <a:t>Follikel</a:t>
            </a:r>
            <a:r>
              <a:rPr lang="en-US" sz="2800" dirty="0" smtClean="0"/>
              <a:t> </a:t>
            </a:r>
            <a:r>
              <a:rPr lang="en-US" sz="2800" dirty="0" err="1" smtClean="0"/>
              <a:t>rijpt</a:t>
            </a:r>
            <a:r>
              <a:rPr lang="en-US" sz="2800" dirty="0" smtClean="0"/>
              <a:t>, </a:t>
            </a:r>
            <a:r>
              <a:rPr lang="en-US" sz="2800" dirty="0" err="1" smtClean="0"/>
              <a:t>en</a:t>
            </a:r>
            <a:r>
              <a:rPr lang="en-US" sz="2800" dirty="0" smtClean="0"/>
              <a:t> </a:t>
            </a:r>
            <a:r>
              <a:rPr lang="en-US" sz="2800" dirty="0" err="1" smtClean="0"/>
              <a:t>wordt</a:t>
            </a:r>
            <a:r>
              <a:rPr lang="en-US" sz="2800" dirty="0" smtClean="0"/>
              <a:t> </a:t>
            </a:r>
            <a:r>
              <a:rPr lang="en-US" sz="2800" dirty="0" err="1" smtClean="0"/>
              <a:t>groter</a:t>
            </a: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Na ca. 14 </a:t>
            </a:r>
            <a:r>
              <a:rPr lang="en-US" sz="2800" dirty="0" err="1" smtClean="0"/>
              <a:t>dagen</a:t>
            </a:r>
            <a:r>
              <a:rPr lang="en-US" sz="2800" dirty="0" smtClean="0"/>
              <a:t> </a:t>
            </a:r>
            <a:r>
              <a:rPr lang="en-US" sz="2800" dirty="0" err="1" smtClean="0"/>
              <a:t>komt</a:t>
            </a:r>
            <a:r>
              <a:rPr lang="en-US" sz="2800" dirty="0" smtClean="0"/>
              <a:t> de </a:t>
            </a:r>
            <a:r>
              <a:rPr lang="en-US" sz="2800" dirty="0" err="1" smtClean="0"/>
              <a:t>eisprong</a:t>
            </a: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 smtClean="0"/>
              <a:t>Vruchtbare</a:t>
            </a:r>
            <a:r>
              <a:rPr lang="en-US" sz="2800" dirty="0" smtClean="0"/>
              <a:t> </a:t>
            </a:r>
            <a:r>
              <a:rPr lang="en-US" sz="2800" dirty="0" err="1" smtClean="0"/>
              <a:t>periode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11847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Eicel</a:t>
            </a:r>
            <a:r>
              <a:rPr lang="en-US" dirty="0" smtClean="0"/>
              <a:t> met </a:t>
            </a:r>
            <a:r>
              <a:rPr lang="en-US" dirty="0" err="1" smtClean="0"/>
              <a:t>zaadcellen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5700" y="1977910"/>
            <a:ext cx="4337050" cy="419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889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988593" cy="1325563"/>
          </a:xfrm>
        </p:spPr>
        <p:txBody>
          <a:bodyPr/>
          <a:lstStyle/>
          <a:p>
            <a:r>
              <a:rPr lang="en-US" dirty="0" err="1" smtClean="0"/>
              <a:t>Bevruchting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746" r="7870"/>
          <a:stretch/>
        </p:blipFill>
        <p:spPr>
          <a:xfrm>
            <a:off x="4940300" y="672664"/>
            <a:ext cx="6896100" cy="558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296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Menstruatiecyclus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9889" y="1787525"/>
            <a:ext cx="7472222" cy="475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614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Hormonale</a:t>
            </a:r>
            <a:r>
              <a:rPr lang="en-US" dirty="0" smtClean="0"/>
              <a:t> </a:t>
            </a:r>
            <a:r>
              <a:rPr lang="en-US" dirty="0" err="1" smtClean="0"/>
              <a:t>regeling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4187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err="1" smtClean="0">
                <a:sym typeface="Wingdings" panose="05000000000000000000" pitchFamily="2" charset="2"/>
              </a:rPr>
              <a:t>Hormonen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uit</a:t>
            </a:r>
            <a:r>
              <a:rPr lang="en-US" dirty="0" smtClean="0">
                <a:sym typeface="Wingdings" panose="05000000000000000000" pitchFamily="2" charset="2"/>
              </a:rPr>
              <a:t> de </a:t>
            </a:r>
            <a:r>
              <a:rPr lang="en-US" dirty="0" err="1" smtClean="0">
                <a:sym typeface="Wingdings" panose="05000000000000000000" pitchFamily="2" charset="2"/>
              </a:rPr>
              <a:t>hypofyse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FSH  </a:t>
            </a:r>
            <a:r>
              <a:rPr lang="en-US" dirty="0">
                <a:sym typeface="Wingdings" panose="05000000000000000000" pitchFamily="2" charset="2"/>
              </a:rPr>
              <a:t>s</a:t>
            </a:r>
            <a:r>
              <a:rPr lang="en-US" dirty="0" smtClean="0">
                <a:sym typeface="Wingdings" panose="05000000000000000000" pitchFamily="2" charset="2"/>
              </a:rPr>
              <a:t>tart de </a:t>
            </a:r>
            <a:r>
              <a:rPr lang="en-US" dirty="0" err="1" smtClean="0">
                <a:sym typeface="Wingdings" panose="05000000000000000000" pitchFamily="2" charset="2"/>
              </a:rPr>
              <a:t>ontwikkeling</a:t>
            </a:r>
            <a:r>
              <a:rPr lang="en-US" dirty="0" smtClean="0">
                <a:sym typeface="Wingdings" panose="05000000000000000000" pitchFamily="2" charset="2"/>
              </a:rPr>
              <a:t> van </a:t>
            </a:r>
            <a:r>
              <a:rPr lang="en-US" dirty="0" err="1" smtClean="0">
                <a:sym typeface="Wingdings" panose="05000000000000000000" pitchFamily="2" charset="2"/>
              </a:rPr>
              <a:t>een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follikel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LH  start de </a:t>
            </a:r>
            <a:r>
              <a:rPr lang="en-US" dirty="0" err="1" smtClean="0">
                <a:sym typeface="Wingdings" panose="05000000000000000000" pitchFamily="2" charset="2"/>
              </a:rPr>
              <a:t>eisprong</a:t>
            </a:r>
            <a:endParaRPr lang="en-US" dirty="0" smtClean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 err="1" smtClean="0">
                <a:sym typeface="Wingdings" panose="05000000000000000000" pitchFamily="2" charset="2"/>
              </a:rPr>
              <a:t>Hormonen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uit</a:t>
            </a:r>
            <a:r>
              <a:rPr lang="en-US" dirty="0" smtClean="0">
                <a:sym typeface="Wingdings" panose="05000000000000000000" pitchFamily="2" charset="2"/>
              </a:rPr>
              <a:t> de </a:t>
            </a:r>
            <a:r>
              <a:rPr lang="en-US" dirty="0" err="1" smtClean="0">
                <a:sym typeface="Wingdings" panose="05000000000000000000" pitchFamily="2" charset="2"/>
              </a:rPr>
              <a:t>follikel</a:t>
            </a:r>
            <a:r>
              <a:rPr lang="en-US" dirty="0" smtClean="0">
                <a:sym typeface="Wingdings" panose="05000000000000000000" pitchFamily="2" charset="2"/>
              </a:rPr>
              <a:t>:</a:t>
            </a:r>
          </a:p>
          <a:p>
            <a:r>
              <a:rPr lang="en-US" dirty="0" err="1" smtClean="0"/>
              <a:t>Oestrogeen</a:t>
            </a:r>
            <a:endParaRPr lang="en-US" dirty="0" smtClean="0"/>
          </a:p>
          <a:p>
            <a:pPr lvl="1"/>
            <a:r>
              <a:rPr lang="en-US" dirty="0" err="1" smtClean="0"/>
              <a:t>Remt</a:t>
            </a:r>
            <a:r>
              <a:rPr lang="en-US" dirty="0" smtClean="0"/>
              <a:t> FSH </a:t>
            </a:r>
            <a:r>
              <a:rPr lang="en-US" dirty="0" err="1" smtClean="0"/>
              <a:t>productie</a:t>
            </a:r>
            <a:r>
              <a:rPr lang="en-US" dirty="0" smtClean="0"/>
              <a:t>, </a:t>
            </a:r>
            <a:r>
              <a:rPr lang="en-US" dirty="0" err="1" smtClean="0"/>
              <a:t>waardoor</a:t>
            </a:r>
            <a:r>
              <a:rPr lang="en-US" dirty="0" smtClean="0"/>
              <a:t> </a:t>
            </a:r>
            <a:r>
              <a:rPr lang="en-US" dirty="0" err="1" smtClean="0"/>
              <a:t>andere</a:t>
            </a:r>
            <a:r>
              <a:rPr lang="en-US" dirty="0" smtClean="0"/>
              <a:t> </a:t>
            </a:r>
            <a:r>
              <a:rPr lang="en-US" dirty="0" err="1" smtClean="0"/>
              <a:t>eicellen</a:t>
            </a:r>
            <a:r>
              <a:rPr lang="en-US" dirty="0" smtClean="0"/>
              <a:t> </a:t>
            </a:r>
            <a:r>
              <a:rPr lang="en-US" dirty="0" err="1" smtClean="0"/>
              <a:t>stoppen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rijpen</a:t>
            </a:r>
            <a:endParaRPr lang="en-US" dirty="0" smtClean="0"/>
          </a:p>
          <a:p>
            <a:pPr lvl="1"/>
            <a:r>
              <a:rPr lang="en-US" dirty="0" err="1" smtClean="0"/>
              <a:t>Baarmoederslijmvlies</a:t>
            </a:r>
            <a:r>
              <a:rPr lang="en-US" dirty="0" smtClean="0"/>
              <a:t> </a:t>
            </a:r>
            <a:r>
              <a:rPr lang="en-US" dirty="0" err="1" smtClean="0"/>
              <a:t>wordt</a:t>
            </a:r>
            <a:r>
              <a:rPr lang="en-US" dirty="0" smtClean="0"/>
              <a:t> dicker</a:t>
            </a:r>
          </a:p>
          <a:p>
            <a:pPr lvl="1"/>
            <a:r>
              <a:rPr lang="en-US" dirty="0" err="1" smtClean="0"/>
              <a:t>Hoge</a:t>
            </a:r>
            <a:r>
              <a:rPr lang="en-US" dirty="0" smtClean="0"/>
              <a:t> </a:t>
            </a:r>
            <a:r>
              <a:rPr lang="en-US" dirty="0" err="1" smtClean="0"/>
              <a:t>hoeveelheid</a:t>
            </a:r>
            <a:r>
              <a:rPr lang="en-US" dirty="0" smtClean="0"/>
              <a:t> </a:t>
            </a:r>
            <a:r>
              <a:rPr lang="en-US" dirty="0" err="1" smtClean="0"/>
              <a:t>oestrogeen</a:t>
            </a:r>
            <a:r>
              <a:rPr lang="en-US" dirty="0" smtClean="0"/>
              <a:t> start </a:t>
            </a:r>
            <a:r>
              <a:rPr lang="en-US" dirty="0" err="1" smtClean="0"/>
              <a:t>productie</a:t>
            </a:r>
            <a:r>
              <a:rPr lang="en-US" dirty="0" smtClean="0"/>
              <a:t> LH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zorgt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voor</a:t>
            </a:r>
            <a:r>
              <a:rPr lang="en-US" dirty="0" smtClean="0">
                <a:sym typeface="Wingdings" panose="05000000000000000000" pitchFamily="2" charset="2"/>
              </a:rPr>
              <a:t> de </a:t>
            </a:r>
            <a:r>
              <a:rPr lang="en-US" dirty="0" err="1" smtClean="0">
                <a:sym typeface="Wingdings" panose="05000000000000000000" pitchFamily="2" charset="2"/>
              </a:rPr>
              <a:t>eisprong</a:t>
            </a:r>
            <a:endParaRPr lang="en-US" dirty="0" smtClean="0"/>
          </a:p>
          <a:p>
            <a:r>
              <a:rPr lang="en-US" dirty="0" err="1" smtClean="0"/>
              <a:t>Progesteron</a:t>
            </a:r>
            <a:endParaRPr lang="en-US" dirty="0" smtClean="0"/>
          </a:p>
          <a:p>
            <a:pPr lvl="1"/>
            <a:r>
              <a:rPr lang="en-US" dirty="0" err="1" smtClean="0"/>
              <a:t>Remt</a:t>
            </a:r>
            <a:r>
              <a:rPr lang="en-US" dirty="0" smtClean="0"/>
              <a:t> de FSH </a:t>
            </a:r>
            <a:r>
              <a:rPr lang="en-US" dirty="0" err="1" smtClean="0"/>
              <a:t>en</a:t>
            </a:r>
            <a:r>
              <a:rPr lang="en-US" dirty="0" smtClean="0"/>
              <a:t> LH </a:t>
            </a:r>
            <a:r>
              <a:rPr lang="en-US" dirty="0" err="1" smtClean="0"/>
              <a:t>productie</a:t>
            </a:r>
            <a:endParaRPr lang="en-US" dirty="0" smtClean="0"/>
          </a:p>
          <a:p>
            <a:pPr lvl="1"/>
            <a:r>
              <a:rPr lang="en-US" dirty="0" err="1" smtClean="0"/>
              <a:t>Bevorderd</a:t>
            </a:r>
            <a:r>
              <a:rPr lang="en-US" dirty="0" smtClean="0"/>
              <a:t> de </a:t>
            </a:r>
            <a:r>
              <a:rPr lang="en-US" dirty="0" err="1" smtClean="0"/>
              <a:t>groei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doorbloeding</a:t>
            </a:r>
            <a:r>
              <a:rPr lang="en-US" dirty="0" smtClean="0"/>
              <a:t> van het </a:t>
            </a:r>
            <a:r>
              <a:rPr lang="en-US" dirty="0" err="1" smtClean="0"/>
              <a:t>baarmoederslijmvlies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err="1" smtClean="0"/>
              <a:t>Geen</a:t>
            </a:r>
            <a:r>
              <a:rPr lang="en-US" dirty="0" smtClean="0"/>
              <a:t> </a:t>
            </a:r>
            <a:r>
              <a:rPr lang="en-US" dirty="0" err="1" smtClean="0"/>
              <a:t>bevruchting</a:t>
            </a:r>
            <a:r>
              <a:rPr lang="en-US" dirty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dan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neemt</a:t>
            </a:r>
            <a:r>
              <a:rPr lang="en-US" dirty="0" smtClean="0">
                <a:sym typeface="Wingdings" panose="05000000000000000000" pitchFamily="2" charset="2"/>
              </a:rPr>
              <a:t> de </a:t>
            </a:r>
            <a:r>
              <a:rPr lang="en-US" dirty="0" err="1" smtClean="0">
                <a:sym typeface="Wingdings" panose="05000000000000000000" pitchFamily="2" charset="2"/>
              </a:rPr>
              <a:t>productie</a:t>
            </a:r>
            <a:r>
              <a:rPr lang="en-US" dirty="0" smtClean="0">
                <a:sym typeface="Wingdings" panose="05000000000000000000" pitchFamily="2" charset="2"/>
              </a:rPr>
              <a:t> FSH </a:t>
            </a:r>
            <a:r>
              <a:rPr lang="en-US" dirty="0" err="1" smtClean="0">
                <a:sym typeface="Wingdings" panose="05000000000000000000" pitchFamily="2" charset="2"/>
              </a:rPr>
              <a:t>en</a:t>
            </a:r>
            <a:r>
              <a:rPr lang="en-US" dirty="0" smtClean="0">
                <a:sym typeface="Wingdings" panose="05000000000000000000" pitchFamily="2" charset="2"/>
              </a:rPr>
              <a:t> LH </a:t>
            </a:r>
            <a:r>
              <a:rPr lang="en-US" dirty="0" err="1" smtClean="0">
                <a:sym typeface="Wingdings" panose="05000000000000000000" pitchFamily="2" charset="2"/>
              </a:rPr>
              <a:t>af</a:t>
            </a:r>
            <a:r>
              <a:rPr lang="en-US" dirty="0" smtClean="0">
                <a:sym typeface="Wingdings" panose="05000000000000000000" pitchFamily="2" charset="2"/>
              </a:rPr>
              <a:t>, </a:t>
            </a:r>
            <a:r>
              <a:rPr lang="en-US" dirty="0" err="1" smtClean="0">
                <a:sym typeface="Wingdings" panose="05000000000000000000" pitchFamily="2" charset="2"/>
              </a:rPr>
              <a:t>en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komt</a:t>
            </a:r>
            <a:r>
              <a:rPr lang="en-US" dirty="0" smtClean="0">
                <a:sym typeface="Wingdings" panose="05000000000000000000" pitchFamily="2" charset="2"/>
              </a:rPr>
              <a:t> de </a:t>
            </a:r>
            <a:r>
              <a:rPr lang="en-US" dirty="0" err="1" smtClean="0">
                <a:sym typeface="Wingdings" panose="05000000000000000000" pitchFamily="2" charset="2"/>
              </a:rPr>
              <a:t>menstruatie</a:t>
            </a:r>
            <a:r>
              <a:rPr lang="en-US" dirty="0" smtClean="0">
                <a:sym typeface="Wingdings" panose="05000000000000000000" pitchFamily="2" charset="2"/>
              </a:rPr>
              <a:t> op gang.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30896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mshelp.nl/wp-content/uploads/2015/01/menstruati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769" y="0"/>
            <a:ext cx="59750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202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424044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112</Words>
  <Application>Microsoft Office PowerPoint</Application>
  <PresentationFormat>Breedbeeld</PresentationFormat>
  <Paragraphs>26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Kantoorthema</vt:lpstr>
      <vt:lpstr>Hoe rijpt een eicel?</vt:lpstr>
      <vt:lpstr>Vrouwelijke geslachtorganen</vt:lpstr>
      <vt:lpstr>Eisprong</vt:lpstr>
      <vt:lpstr>Eicel met zaadcellen</vt:lpstr>
      <vt:lpstr>Bevruchting</vt:lpstr>
      <vt:lpstr>Menstruatiecyclus</vt:lpstr>
      <vt:lpstr>Hormonale regeling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Hoe rijpt een eicel?</dc:title>
  <dc:creator>Stijn Hesselink</dc:creator>
  <cp:lastModifiedBy>Stijn Hesselink</cp:lastModifiedBy>
  <cp:revision>7</cp:revision>
  <dcterms:created xsi:type="dcterms:W3CDTF">2016-01-12T17:08:21Z</dcterms:created>
  <dcterms:modified xsi:type="dcterms:W3CDTF">2016-04-08T15:08:51Z</dcterms:modified>
</cp:coreProperties>
</file>